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9" r:id="rId3"/>
    <p:sldId id="258"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3" r:id="rId26"/>
    <p:sldId id="282" r:id="rId27"/>
    <p:sldId id="281" r:id="rId28"/>
    <p:sldId id="284" r:id="rId29"/>
    <p:sldId id="285" r:id="rId30"/>
    <p:sldId id="287" r:id="rId31"/>
    <p:sldId id="286"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6" d="100"/>
          <a:sy n="86" d="100"/>
        </p:scale>
        <p:origin x="-1416" y="-10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7/19/16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746728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7/19/16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87379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7/19/16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502010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7/19/16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848587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A7FE6F-D6F8-9A41-8B5C-F63844B58165}" type="datetimeFigureOut">
              <a:rPr lang="en-US" smtClean="0"/>
              <a:t>7/19/16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953499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7A7FE6F-D6F8-9A41-8B5C-F63844B58165}" type="datetimeFigureOut">
              <a:rPr lang="en-US" smtClean="0"/>
              <a:t>7/19/16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261547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A7FE6F-D6F8-9A41-8B5C-F63844B58165}" type="datetimeFigureOut">
              <a:rPr lang="en-US" smtClean="0"/>
              <a:t>7/19/16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10629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A7FE6F-D6F8-9A41-8B5C-F63844B58165}" type="datetimeFigureOut">
              <a:rPr lang="en-US" smtClean="0"/>
              <a:t>7/19/16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378467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A7FE6F-D6F8-9A41-8B5C-F63844B58165}" type="datetimeFigureOut">
              <a:rPr lang="en-US" smtClean="0"/>
              <a:t>7/19/16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505610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7/19/16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679308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7/19/16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1978998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7FE6F-D6F8-9A41-8B5C-F63844B58165}" type="datetimeFigureOut">
              <a:rPr lang="en-US" smtClean="0"/>
              <a:t>7/19/16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5DE1BB-C79D-0E4D-AA8A-AD20E09AC957}" type="slidenum">
              <a:rPr lang="en-US" smtClean="0"/>
              <a:t>‹#›</a:t>
            </a:fld>
            <a:endParaRPr lang="en-US"/>
          </a:p>
        </p:txBody>
      </p:sp>
    </p:spTree>
    <p:extLst>
      <p:ext uri="{BB962C8B-B14F-4D97-AF65-F5344CB8AC3E}">
        <p14:creationId xmlns:p14="http://schemas.microsoft.com/office/powerpoint/2010/main" val="3625636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latimesblogs.latimes.com/culturemonster/2011/09/michael-heizers-levitated-mass-will-soon-arrive-at-lacma.html" TargetMode="External"/><Relationship Id="rId4" Type="http://schemas.openxmlformats.org/officeDocument/2006/relationships/hyperlink" Target="http://www.nytimes.com/2011/10/08/arts/design/los-angeles-county-museum-moves-a-340-ton-rock.html?hp=&amp;pagewanted=all" TargetMode="External"/><Relationship Id="rId5" Type="http://schemas.openxmlformats.org/officeDocument/2006/relationships/hyperlink" Target="http://www.nytimes.com/slideshow/2011/10/07/arts/design/rock-slideshow.html?ref=design" TargetMode="External"/><Relationship Id="rId1" Type="http://schemas.openxmlformats.org/officeDocument/2006/relationships/slideLayout" Target="../slideLayouts/slideLayout2.xml"/><Relationship Id="rId2" Type="http://schemas.openxmlformats.org/officeDocument/2006/relationships/hyperlink" Target="http://www.google.com/hostednews/ap/article/ALeqM5hgK8A6aXtvBdrx5EMJIKrpYQGEOw?docId=aa51e07b45fc4d27a6bde11233887f12"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en.wikipedia.org/wiki/Document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hyperlink" Target="http://en.wikipedia.org/wiki/Lucin,_Utah" TargetMode="External"/><Relationship Id="rId4" Type="http://schemas.openxmlformats.org/officeDocument/2006/relationships/hyperlink" Target="http://en.wikipedia.org/wiki/Draco_(constellation)" TargetMode="External"/><Relationship Id="rId5" Type="http://schemas.openxmlformats.org/officeDocument/2006/relationships/hyperlink" Target="http://en.wikipedia.org/wiki/Perseus_(constellation)" TargetMode="External"/><Relationship Id="rId6" Type="http://schemas.openxmlformats.org/officeDocument/2006/relationships/hyperlink" Target="http://en.wikipedia.org/wiki/Columba_(constellation)" TargetMode="External"/><Relationship Id="rId7" Type="http://schemas.openxmlformats.org/officeDocument/2006/relationships/hyperlink" Target="http://en.wikipedia.org/wiki/Capricornus" TargetMode="External"/><Relationship Id="rId8" Type="http://schemas.openxmlformats.org/officeDocument/2006/relationships/hyperlink" Target="http://en.wikipedia.org/wiki/Nancy_Holt%23cite_note-Saad-Cook-6" TargetMode="External"/><Relationship Id="rId1" Type="http://schemas.openxmlformats.org/officeDocument/2006/relationships/slideLayout" Target="../slideLayouts/slideLayout2.xml"/><Relationship Id="rId2" Type="http://schemas.openxmlformats.org/officeDocument/2006/relationships/hyperlink" Target="http://en.wikipedia.org/wiki/Great_Basin_Desert"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robertsmithson.com/earthworks/spiral_jetty.htm"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en.wikipedia.org/wiki/Thunder_storms" TargetMode="External"/><Relationship Id="rId4" Type="http://schemas.openxmlformats.org/officeDocument/2006/relationships/hyperlink" Target="http://en.wikipedia.org/wiki/Dia_Art_Foundation" TargetMode="External"/><Relationship Id="rId1" Type="http://schemas.openxmlformats.org/officeDocument/2006/relationships/slideLayout" Target="../slideLayouts/slideLayout2.xml"/><Relationship Id="rId2" Type="http://schemas.openxmlformats.org/officeDocument/2006/relationships/hyperlink" Target="http://en.wikipedia.org/wiki/The_Lightning_Field"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hyperlink" Target="http://www.brainyquote.com/quotes/quotes/r/robertsmit259017.html" TargetMode="External"/><Relationship Id="rId4" Type="http://schemas.openxmlformats.org/officeDocument/2006/relationships/hyperlink" Target="http://www.brainyquote.com/quotes/quotes/r/robertsmit259018.html" TargetMode="External"/><Relationship Id="rId5" Type="http://schemas.openxmlformats.org/officeDocument/2006/relationships/hyperlink" Target="http://www.brainyquote.com/quotes/quotes/r/robertsmit259049.html" TargetMode="External"/><Relationship Id="rId1" Type="http://schemas.openxmlformats.org/officeDocument/2006/relationships/slideLayout" Target="../slideLayouts/slideLayout2.xml"/><Relationship Id="rId2" Type="http://schemas.openxmlformats.org/officeDocument/2006/relationships/hyperlink" Target="http://www.brainyquote.com/quotes/authors/r/robert_smithson.html"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2800" dirty="0" smtClean="0"/>
              <a:t>“Instead of using a paintbrush to make his art, Robert Morris </a:t>
            </a:r>
            <a:br>
              <a:rPr lang="en-US" sz="2800" dirty="0" smtClean="0"/>
            </a:br>
            <a:r>
              <a:rPr lang="en-US" sz="2800" dirty="0" smtClean="0"/>
              <a:t>would like to use a bulldozer.”</a:t>
            </a:r>
            <a:br>
              <a:rPr lang="en-US" sz="2800" dirty="0" smtClean="0"/>
            </a:br>
            <a:r>
              <a:rPr lang="en-US" sz="2800" dirty="0"/>
              <a:t/>
            </a:r>
            <a:br>
              <a:rPr lang="en-US" sz="2800" dirty="0"/>
            </a:br>
            <a:r>
              <a:rPr lang="en-US" sz="2400" dirty="0" smtClean="0"/>
              <a:t>Robert SMITHSON</a:t>
            </a:r>
            <a:br>
              <a:rPr lang="en-US" sz="2400" dirty="0" smtClean="0"/>
            </a:br>
            <a:r>
              <a:rPr lang="en-US" sz="2000" dirty="0" smtClean="0"/>
              <a:t>Towards the Development of an Ari Terminal Site, 1967”</a:t>
            </a:r>
            <a:endParaRPr lang="en-US" sz="2000" dirty="0"/>
          </a:p>
        </p:txBody>
      </p:sp>
      <p:sp>
        <p:nvSpPr>
          <p:cNvPr id="3" name="Subtitle 2"/>
          <p:cNvSpPr>
            <a:spLocks noGrp="1"/>
          </p:cNvSpPr>
          <p:nvPr>
            <p:ph type="subTitle" idx="1"/>
          </p:nvPr>
        </p:nvSpPr>
        <p:spPr>
          <a:xfrm>
            <a:off x="1371600" y="4261396"/>
            <a:ext cx="6400800" cy="1994191"/>
          </a:xfrm>
        </p:spPr>
        <p:txBody>
          <a:bodyPr>
            <a:noAutofit/>
          </a:bodyPr>
          <a:lstStyle/>
          <a:p>
            <a:r>
              <a:rPr lang="en-US" sz="3600" dirty="0" smtClean="0"/>
              <a:t>EARTHART, LAND AND ENVIRONMENTAL ART</a:t>
            </a:r>
          </a:p>
          <a:p>
            <a:r>
              <a:rPr lang="en-US" sz="3600" dirty="0" smtClean="0"/>
              <a:t>A short introduction</a:t>
            </a:r>
            <a:endParaRPr lang="en-US" sz="3600" dirty="0"/>
          </a:p>
        </p:txBody>
      </p:sp>
    </p:spTree>
    <p:extLst>
      <p:ext uri="{BB962C8B-B14F-4D97-AF65-F5344CB8AC3E}">
        <p14:creationId xmlns:p14="http://schemas.microsoft.com/office/powerpoint/2010/main" val="144515742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700" b="1" dirty="0" smtClean="0"/>
              <a:t>"There is nothing there, yet it is still a sculpture."</a:t>
            </a:r>
            <a:br>
              <a:rPr lang="en-US" sz="2700" b="1" dirty="0" smtClean="0"/>
            </a:br>
            <a:r>
              <a:rPr lang="en-US" sz="2700" b="1" dirty="0" smtClean="0"/>
              <a:t/>
            </a:r>
            <a:br>
              <a:rPr lang="en-US" sz="2700" b="1" dirty="0" smtClean="0"/>
            </a:br>
            <a:r>
              <a:rPr lang="en-US" sz="2200" b="1" dirty="0" smtClean="0"/>
              <a:t>-Michael </a:t>
            </a:r>
            <a:r>
              <a:rPr lang="en-US" sz="2200" b="1" dirty="0" err="1" smtClean="0"/>
              <a:t>Heizer</a:t>
            </a:r>
            <a:endParaRPr lang="en-US" sz="2200" dirty="0"/>
          </a:p>
        </p:txBody>
      </p:sp>
      <p:pic>
        <p:nvPicPr>
          <p:cNvPr id="4" name="Content Placeholder 3"/>
          <p:cNvPicPr>
            <a:picLocks noGrp="1" noChangeAspect="1"/>
          </p:cNvPicPr>
          <p:nvPr>
            <p:ph idx="1"/>
          </p:nvPr>
        </p:nvPicPr>
        <p:blipFill>
          <a:blip r:embed="rId2"/>
          <a:srcRect t="13538" b="13538"/>
          <a:stretch>
            <a:fillRect/>
          </a:stretch>
        </p:blipFill>
        <p:spPr/>
      </p:pic>
    </p:spTree>
    <p:extLst>
      <p:ext uri="{BB962C8B-B14F-4D97-AF65-F5344CB8AC3E}">
        <p14:creationId xmlns:p14="http://schemas.microsoft.com/office/powerpoint/2010/main" val="275447223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MICHAEL HEIZER</a:t>
            </a:r>
            <a:endParaRPr lang="en-US" dirty="0"/>
          </a:p>
        </p:txBody>
      </p:sp>
      <p:sp>
        <p:nvSpPr>
          <p:cNvPr id="5" name="Content Placeholder 4"/>
          <p:cNvSpPr>
            <a:spLocks noGrp="1"/>
          </p:cNvSpPr>
          <p:nvPr>
            <p:ph idx="1"/>
          </p:nvPr>
        </p:nvSpPr>
        <p:spPr/>
        <p:txBody>
          <a:bodyPr>
            <a:normAutofit lnSpcReduction="10000"/>
          </a:bodyPr>
          <a:lstStyle/>
          <a:p>
            <a:r>
              <a:rPr lang="en-US" i="1" dirty="0" smtClean="0"/>
              <a:t>Double Negative</a:t>
            </a:r>
            <a:r>
              <a:rPr lang="en-US" dirty="0" smtClean="0"/>
              <a:t> blurs the distinction between sculpture ("art") and normal objects such as rocks ("not art"), and encourage viewers to consider how the earth relates to art. The sheer size of </a:t>
            </a:r>
            <a:r>
              <a:rPr lang="en-US" i="1" dirty="0" smtClean="0"/>
              <a:t>Double Negative</a:t>
            </a:r>
            <a:r>
              <a:rPr lang="en-US" dirty="0" smtClean="0"/>
              <a:t> also invites contemplation of the scale of art, and the relation of the viewer the earth and to art itself. How does art change when it can't fit in a museum? How does one observe an artwork that's a quarter-mile long?</a:t>
            </a:r>
            <a:endParaRPr lang="en-US" dirty="0"/>
          </a:p>
        </p:txBody>
      </p:sp>
    </p:spTree>
    <p:extLst>
      <p:ext uri="{BB962C8B-B14F-4D97-AF65-F5344CB8AC3E}">
        <p14:creationId xmlns:p14="http://schemas.microsoft.com/office/powerpoint/2010/main" val="167937453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NEWS ... The installation of Michael </a:t>
            </a:r>
            <a:r>
              <a:rPr lang="en-US" dirty="0" err="1" smtClean="0"/>
              <a:t>Heizer's</a:t>
            </a:r>
            <a:r>
              <a:rPr lang="en-US" dirty="0" smtClean="0"/>
              <a:t> new 340-ton sculpture, </a:t>
            </a:r>
            <a:r>
              <a:rPr lang="en-US" i="1" dirty="0" smtClean="0"/>
              <a:t>Levitated Mass</a:t>
            </a:r>
            <a:r>
              <a:rPr lang="en-US" dirty="0" smtClean="0"/>
              <a:t>, at the LACMA continues to garner large amounts of press attention. [</a:t>
            </a:r>
            <a:r>
              <a:rPr lang="en-US" dirty="0" smtClean="0">
                <a:hlinkClick r:id="rId2"/>
              </a:rPr>
              <a:t>Associated Press</a:t>
            </a:r>
            <a:r>
              <a:rPr lang="en-US" dirty="0" smtClean="0"/>
              <a:t> | </a:t>
            </a:r>
            <a:r>
              <a:rPr lang="en-US" dirty="0" smtClean="0">
                <a:hlinkClick r:id="rId3"/>
              </a:rPr>
              <a:t>LA Times</a:t>
            </a:r>
            <a:r>
              <a:rPr lang="en-US" dirty="0" smtClean="0"/>
              <a:t>] ... </a:t>
            </a:r>
            <a:r>
              <a:rPr lang="en-US" i="1" dirty="0" smtClean="0"/>
              <a:t>Levitated Mass</a:t>
            </a:r>
            <a:r>
              <a:rPr lang="en-US" dirty="0" smtClean="0"/>
              <a:t> news story and slideshow in </a:t>
            </a:r>
            <a:r>
              <a:rPr lang="en-US" i="1" dirty="0" smtClean="0"/>
              <a:t>The New York Times</a:t>
            </a:r>
            <a:r>
              <a:rPr lang="en-US" dirty="0" smtClean="0"/>
              <a:t> [</a:t>
            </a:r>
            <a:r>
              <a:rPr lang="en-US" dirty="0" smtClean="0">
                <a:hlinkClick r:id="rId4"/>
              </a:rPr>
              <a:t>story</a:t>
            </a:r>
            <a:r>
              <a:rPr lang="en-US" dirty="0" smtClean="0"/>
              <a:t> | </a:t>
            </a:r>
            <a:r>
              <a:rPr lang="en-US" dirty="0" smtClean="0">
                <a:hlinkClick r:id="rId5"/>
              </a:rPr>
              <a:t>slide show</a:t>
            </a:r>
            <a:r>
              <a:rPr lang="en-US" dirty="0" smtClean="0"/>
              <a:t>] ... </a:t>
            </a:r>
            <a:r>
              <a:rPr lang="en-US" dirty="0" err="1" smtClean="0"/>
              <a:t>Heizer</a:t>
            </a:r>
            <a:r>
              <a:rPr lang="en-US" dirty="0" smtClean="0"/>
              <a:t> to be featured in Land Art show at MOCA --</a:t>
            </a:r>
            <a:endParaRPr lang="en-US" dirty="0"/>
          </a:p>
        </p:txBody>
      </p:sp>
    </p:spTree>
    <p:extLst>
      <p:ext uri="{BB962C8B-B14F-4D97-AF65-F5344CB8AC3E}">
        <p14:creationId xmlns:p14="http://schemas.microsoft.com/office/powerpoint/2010/main" val="309995982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68300" y="477585"/>
            <a:ext cx="2463800" cy="3289300"/>
          </a:xfrm>
          <a:prstGeom prst="rect">
            <a:avLst/>
          </a:prstGeom>
        </p:spPr>
      </p:pic>
      <p:pic>
        <p:nvPicPr>
          <p:cNvPr id="7" name="Picture 6"/>
          <p:cNvPicPr>
            <a:picLocks noChangeAspect="1"/>
          </p:cNvPicPr>
          <p:nvPr/>
        </p:nvPicPr>
        <p:blipFill>
          <a:blip r:embed="rId3"/>
          <a:stretch>
            <a:fillRect/>
          </a:stretch>
        </p:blipFill>
        <p:spPr>
          <a:xfrm>
            <a:off x="3366230" y="2876622"/>
            <a:ext cx="3479800" cy="2336800"/>
          </a:xfrm>
          <a:prstGeom prst="rect">
            <a:avLst/>
          </a:prstGeom>
        </p:spPr>
      </p:pic>
      <p:pic>
        <p:nvPicPr>
          <p:cNvPr id="8" name="Picture 7"/>
          <p:cNvPicPr>
            <a:picLocks noChangeAspect="1"/>
          </p:cNvPicPr>
          <p:nvPr/>
        </p:nvPicPr>
        <p:blipFill>
          <a:blip r:embed="rId4"/>
          <a:stretch>
            <a:fillRect/>
          </a:stretch>
        </p:blipFill>
        <p:spPr>
          <a:xfrm>
            <a:off x="3574068" y="477585"/>
            <a:ext cx="3657600" cy="2222500"/>
          </a:xfrm>
          <a:prstGeom prst="rect">
            <a:avLst/>
          </a:prstGeom>
        </p:spPr>
      </p:pic>
    </p:spTree>
    <p:extLst>
      <p:ext uri="{BB962C8B-B14F-4D97-AF65-F5344CB8AC3E}">
        <p14:creationId xmlns:p14="http://schemas.microsoft.com/office/powerpoint/2010/main" val="351932587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dirty="0" smtClean="0"/>
              <a:t>Levitated Mass</a:t>
            </a:r>
            <a:br>
              <a:rPr lang="en-US" sz="2400" dirty="0" smtClean="0"/>
            </a:br>
            <a:r>
              <a:rPr lang="en-US" sz="2400" dirty="0" smtClean="0"/>
              <a:t>LACMA</a:t>
            </a:r>
            <a:br>
              <a:rPr lang="en-US" sz="2400" dirty="0" smtClean="0"/>
            </a:br>
            <a:r>
              <a:rPr lang="en-US" sz="2400" dirty="0" smtClean="0"/>
              <a:t>MICHAEL HEIZER</a:t>
            </a:r>
            <a:br>
              <a:rPr lang="en-US" sz="2400" dirty="0" smtClean="0"/>
            </a:br>
            <a:r>
              <a:rPr lang="en-US" sz="2400" dirty="0" smtClean="0"/>
              <a:t>2012</a:t>
            </a:r>
            <a:endParaRPr lang="en-US" sz="2400" dirty="0"/>
          </a:p>
        </p:txBody>
      </p:sp>
      <p:pic>
        <p:nvPicPr>
          <p:cNvPr id="4" name="Content Placeholder 3"/>
          <p:cNvPicPr>
            <a:picLocks noGrp="1" noChangeAspect="1"/>
          </p:cNvPicPr>
          <p:nvPr>
            <p:ph idx="1"/>
          </p:nvPr>
        </p:nvPicPr>
        <p:blipFill>
          <a:blip r:embed="rId2"/>
          <a:srcRect t="8678" b="8678"/>
          <a:stretch>
            <a:fillRect/>
          </a:stretch>
        </p:blipFill>
        <p:spPr/>
      </p:pic>
    </p:spTree>
    <p:extLst>
      <p:ext uri="{BB962C8B-B14F-4D97-AF65-F5344CB8AC3E}">
        <p14:creationId xmlns:p14="http://schemas.microsoft.com/office/powerpoint/2010/main" val="11829024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DENNIS OPPENHEIM</a:t>
            </a:r>
            <a:br>
              <a:rPr lang="en-US" sz="2800" dirty="0" smtClean="0"/>
            </a:br>
            <a:r>
              <a:rPr lang="en-US" sz="2800" dirty="0" smtClean="0"/>
              <a:t>From Point to Point </a:t>
            </a:r>
            <a:endParaRPr lang="en-US" sz="2800" dirty="0"/>
          </a:p>
        </p:txBody>
      </p:sp>
      <p:pic>
        <p:nvPicPr>
          <p:cNvPr id="6" name="Content Placeholder 5"/>
          <p:cNvPicPr>
            <a:picLocks noGrp="1" noChangeAspect="1"/>
          </p:cNvPicPr>
          <p:nvPr>
            <p:ph idx="1"/>
          </p:nvPr>
        </p:nvPicPr>
        <p:blipFill>
          <a:blip r:embed="rId2"/>
          <a:srcRect t="6222" b="6222"/>
          <a:stretch>
            <a:fillRect/>
          </a:stretch>
        </p:blipFill>
        <p:spPr/>
      </p:pic>
    </p:spTree>
    <p:extLst>
      <p:ext uri="{BB962C8B-B14F-4D97-AF65-F5344CB8AC3E}">
        <p14:creationId xmlns:p14="http://schemas.microsoft.com/office/powerpoint/2010/main" val="69935376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1800" b="1" i="1" dirty="0" smtClean="0"/>
              <a:t>Excerpt from an interview with J.W. </a:t>
            </a:r>
            <a:r>
              <a:rPr lang="en-US" sz="1800" b="1" i="1" dirty="0" err="1" smtClean="0"/>
              <a:t>Morson</a:t>
            </a:r>
            <a:r>
              <a:rPr lang="en-US" sz="1800" b="1" i="1" dirty="0" smtClean="0"/>
              <a:t>, published in Kiosk, </a:t>
            </a:r>
            <a:r>
              <a:rPr lang="en-US" sz="1800" b="1" i="1" dirty="0" err="1" smtClean="0"/>
              <a:t>Vol</a:t>
            </a:r>
            <a:r>
              <a:rPr lang="en-US" sz="1800" b="1" i="1" dirty="0" smtClean="0"/>
              <a:t> 11, Spring 1994:</a:t>
            </a:r>
            <a:r>
              <a:rPr lang="en-US" sz="1800" b="1" dirty="0" smtClean="0"/>
              <a:t/>
            </a:r>
            <a:br>
              <a:rPr lang="en-US" sz="1800" b="1" dirty="0" smtClean="0"/>
            </a:br>
            <a:r>
              <a:rPr lang="en-US" sz="1800" b="1" dirty="0" smtClean="0"/>
              <a:t/>
            </a:r>
            <a:br>
              <a:rPr lang="en-US" sz="1800" b="1" dirty="0" smtClean="0"/>
            </a:br>
            <a:r>
              <a:rPr lang="en-US" sz="1800" b="1" dirty="0" smtClean="0"/>
              <a:t/>
            </a:r>
            <a:br>
              <a:rPr lang="en-US" sz="1800" b="1" dirty="0" smtClean="0"/>
            </a:br>
            <a:r>
              <a:rPr lang="en-US" sz="1800" b="1" dirty="0"/>
              <a:t/>
            </a:r>
            <a:br>
              <a:rPr lang="en-US" sz="1800" b="1" dirty="0"/>
            </a:br>
            <a:r>
              <a:rPr lang="en-US" sz="1800" b="1" dirty="0" smtClean="0"/>
              <a:t/>
            </a:r>
            <a:br>
              <a:rPr lang="en-US" sz="1800" b="1" dirty="0" smtClean="0"/>
            </a:br>
            <a:r>
              <a:rPr lang="en-US" sz="1800" b="1" dirty="0" smtClean="0"/>
              <a:t>JWM: Do you have a muse?</a:t>
            </a:r>
            <a:br>
              <a:rPr lang="en-US" sz="1800" b="1" dirty="0" smtClean="0"/>
            </a:br>
            <a:r>
              <a:rPr lang="en-US" sz="1800" b="1" dirty="0" smtClean="0"/>
              <a:t>DO: No, I have to somehow trap this thing. I have to go after it through a sensory approach with all the senses operating in tangent- operating outside myself- sort of prowling this featureless thing until I can see it.</a:t>
            </a:r>
            <a:br>
              <a:rPr lang="en-US" sz="1800" b="1" dirty="0" smtClean="0"/>
            </a:br>
            <a:r>
              <a:rPr lang="en-US" sz="1800" b="1" dirty="0" smtClean="0"/>
              <a:t>And quite often, even with that, it's not good enough. You see, this wouldn't be an interesting profession unless it was really difficult.</a:t>
            </a:r>
            <a:br>
              <a:rPr lang="en-US" sz="1800" b="1" dirty="0" smtClean="0"/>
            </a:br>
            <a:r>
              <a:rPr lang="en-US" sz="1800" b="1" dirty="0" smtClean="0"/>
              <a:t/>
            </a:r>
            <a:br>
              <a:rPr lang="en-US" sz="1800" b="1" dirty="0" smtClean="0"/>
            </a:br>
            <a:r>
              <a:rPr lang="en-US" sz="1800" b="1" dirty="0" smtClean="0"/>
              <a:t>Parallel Stress 1970</a:t>
            </a:r>
            <a:endParaRPr lang="en-US" sz="1800" dirty="0"/>
          </a:p>
        </p:txBody>
      </p:sp>
      <p:pic>
        <p:nvPicPr>
          <p:cNvPr id="4" name="Content Placeholder 3"/>
          <p:cNvPicPr>
            <a:picLocks noGrp="1" noChangeAspect="1"/>
          </p:cNvPicPr>
          <p:nvPr>
            <p:ph idx="1"/>
          </p:nvPr>
        </p:nvPicPr>
        <p:blipFill>
          <a:blip r:embed="rId2"/>
          <a:srcRect t="12845" b="12845"/>
          <a:stretch>
            <a:fillRect/>
          </a:stretch>
        </p:blipFill>
        <p:spPr>
          <a:xfrm>
            <a:off x="457200" y="2725737"/>
            <a:ext cx="8229600" cy="4132263"/>
          </a:xfrm>
        </p:spPr>
      </p:pic>
    </p:spTree>
    <p:extLst>
      <p:ext uri="{BB962C8B-B14F-4D97-AF65-F5344CB8AC3E}">
        <p14:creationId xmlns:p14="http://schemas.microsoft.com/office/powerpoint/2010/main" val="101890800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dirty="0" smtClean="0"/>
              <a:t>Joseph Beuys</a:t>
            </a:r>
            <a:br>
              <a:rPr lang="en-US" sz="2400" dirty="0" smtClean="0"/>
            </a:br>
            <a:r>
              <a:rPr lang="en-US" sz="2400" dirty="0" smtClean="0"/>
              <a:t>7000 Oaks</a:t>
            </a:r>
            <a:br>
              <a:rPr lang="en-US" sz="2400" dirty="0" smtClean="0"/>
            </a:br>
            <a:r>
              <a:rPr lang="en-US" sz="2400" dirty="0" smtClean="0"/>
              <a:t>West 22</a:t>
            </a:r>
            <a:r>
              <a:rPr lang="en-US" sz="2400" baseline="30000" dirty="0" smtClean="0"/>
              <a:t>nd</a:t>
            </a:r>
            <a:r>
              <a:rPr lang="en-US" sz="2400" dirty="0" smtClean="0"/>
              <a:t> street</a:t>
            </a:r>
            <a:br>
              <a:rPr lang="en-US" sz="2400" dirty="0" smtClean="0"/>
            </a:br>
            <a:r>
              <a:rPr lang="en-US" sz="2400" dirty="0" err="1" smtClean="0"/>
              <a:t>nyc</a:t>
            </a:r>
            <a:endParaRPr lang="en-US" sz="2400" dirty="0"/>
          </a:p>
        </p:txBody>
      </p:sp>
      <p:pic>
        <p:nvPicPr>
          <p:cNvPr id="4" name="Content Placeholder 3"/>
          <p:cNvPicPr>
            <a:picLocks noGrp="1" noChangeAspect="1"/>
          </p:cNvPicPr>
          <p:nvPr>
            <p:ph idx="1"/>
          </p:nvPr>
        </p:nvPicPr>
        <p:blipFill>
          <a:blip r:embed="rId2"/>
          <a:srcRect t="13753" b="13753"/>
          <a:stretch>
            <a:fillRect/>
          </a:stretch>
        </p:blipFill>
        <p:spPr/>
      </p:pic>
    </p:spTree>
    <p:extLst>
      <p:ext uri="{BB962C8B-B14F-4D97-AF65-F5344CB8AC3E}">
        <p14:creationId xmlns:p14="http://schemas.microsoft.com/office/powerpoint/2010/main" val="396959732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7000 OAKS</a:t>
            </a:r>
            <a:endParaRPr lang="en-US" dirty="0"/>
          </a:p>
        </p:txBody>
      </p:sp>
      <p:sp>
        <p:nvSpPr>
          <p:cNvPr id="3" name="Content Placeholder 2"/>
          <p:cNvSpPr>
            <a:spLocks noGrp="1"/>
          </p:cNvSpPr>
          <p:nvPr>
            <p:ph idx="1"/>
          </p:nvPr>
        </p:nvSpPr>
        <p:spPr/>
        <p:txBody>
          <a:bodyPr>
            <a:normAutofit/>
          </a:bodyPr>
          <a:lstStyle/>
          <a:p>
            <a:r>
              <a:rPr lang="en-US" sz="2000" i="1" dirty="0" smtClean="0"/>
              <a:t>I believe that planting these oaks is necessary not only in </a:t>
            </a:r>
            <a:r>
              <a:rPr lang="en-US" sz="2000" i="1" dirty="0" err="1" smtClean="0"/>
              <a:t>biospheric</a:t>
            </a:r>
            <a:r>
              <a:rPr lang="en-US" sz="2000" i="1" dirty="0" smtClean="0"/>
              <a:t> terms, that is to say, in the context of matter and ecology, but in that it will raise ecological consciousness-raise it increasingly, in the course of the years to come, because we shall never stop planting.</a:t>
            </a:r>
            <a:r>
              <a:rPr lang="en-US" sz="2000" dirty="0" smtClean="0"/>
              <a:t> </a:t>
            </a:r>
            <a:br>
              <a:rPr lang="en-US" sz="2000" dirty="0" smtClean="0"/>
            </a:br>
            <a:r>
              <a:rPr lang="en-US" sz="2000" dirty="0" smtClean="0"/>
              <a:t/>
            </a:r>
            <a:br>
              <a:rPr lang="en-US" sz="2000" dirty="0" smtClean="0"/>
            </a:br>
            <a:r>
              <a:rPr lang="en-US" sz="2000" i="1" dirty="0" smtClean="0"/>
              <a:t>Thus, 7000 Oaks is a sculpture referring to peoples' life, to their everyday work. That is my concept of art which I call the extended concept or art of the social sculpture.</a:t>
            </a:r>
            <a:endParaRPr lang="en-US" sz="2000" dirty="0"/>
          </a:p>
          <a:p>
            <a:r>
              <a:rPr lang="en-US" sz="2000" i="1" dirty="0" smtClean="0"/>
              <a:t>I think the tree is an element of regeneration which in itself is a concept of time. The oak is especially so because it is a slowly growing tree with a kind of really solid heartwood. It has always been a form of sculpture, a symbol for this planet.</a:t>
            </a:r>
            <a:r>
              <a:rPr lang="en-US" sz="2000" dirty="0" smtClean="0"/>
              <a:t/>
            </a:r>
            <a:br>
              <a:rPr lang="en-US" sz="2000" dirty="0" smtClean="0"/>
            </a:br>
            <a:endParaRPr lang="en-US" sz="2000" dirty="0"/>
          </a:p>
        </p:txBody>
      </p:sp>
    </p:spTree>
    <p:extLst>
      <p:ext uri="{BB962C8B-B14F-4D97-AF65-F5344CB8AC3E}">
        <p14:creationId xmlns:p14="http://schemas.microsoft.com/office/powerpoint/2010/main" val="164867328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Joseph Beuys</a:t>
            </a:r>
            <a:br>
              <a:rPr lang="en-US" sz="3200" dirty="0" smtClean="0"/>
            </a:br>
            <a:r>
              <a:rPr lang="en-US" sz="2400" dirty="0" smtClean="0"/>
              <a:t>1921-1986</a:t>
            </a:r>
            <a:endParaRPr lang="en-US" sz="3200" dirty="0"/>
          </a:p>
        </p:txBody>
      </p:sp>
      <p:sp>
        <p:nvSpPr>
          <p:cNvPr id="3" name="Content Placeholder 2"/>
          <p:cNvSpPr>
            <a:spLocks noGrp="1"/>
          </p:cNvSpPr>
          <p:nvPr>
            <p:ph idx="1"/>
          </p:nvPr>
        </p:nvSpPr>
        <p:spPr/>
        <p:txBody>
          <a:bodyPr>
            <a:normAutofit fontScale="40000" lnSpcReduction="20000"/>
          </a:bodyPr>
          <a:lstStyle/>
          <a:p>
            <a:r>
              <a:rPr lang="en-US" i="1" dirty="0" smtClean="0"/>
              <a:t>The planting of seven thousand oak trees is thus only a symbolic beginning. And such a symbolic beginning requires a marker, in this instance a basalt column. The intention of such a tree-planting event is to point up the transformation of all of life, of society, and of the whole ecological system…</a:t>
            </a:r>
            <a:r>
              <a:rPr lang="en-US" dirty="0" smtClean="0"/>
              <a:t> </a:t>
            </a:r>
            <a:br>
              <a:rPr lang="en-US" dirty="0" smtClean="0"/>
            </a:br>
            <a:endParaRPr lang="en-US" dirty="0" smtClean="0"/>
          </a:p>
          <a:p>
            <a:r>
              <a:rPr lang="en-US" i="1" dirty="0" smtClean="0"/>
              <a:t>They are basalt columns that one can find in the craters of extinct volcanoes, where they become a prismatic, quasi-crystalline shape through a particular cooling process-which produces these shapes with five, six, seven, and eight corners. They could, and still can, be found lined up like perfect, beautiful organ pipes in the Eifel region. Today, most of them are protected. But we didn't have to have these particular splendid organ pipes, we just wanted a material with basalt characteristics from the environs of Kassel. So there we found basalt columns which are part crystalline, that is to say, they have sharp corners, but at the same time tend toward amorphousness</a:t>
            </a:r>
            <a:r>
              <a:rPr lang="en-US" dirty="0" smtClean="0"/>
              <a:t/>
            </a:r>
            <a:br>
              <a:rPr lang="en-US" dirty="0" smtClean="0"/>
            </a:br>
            <a:r>
              <a:rPr lang="en-US" dirty="0" smtClean="0"/>
              <a:t/>
            </a:r>
            <a:br>
              <a:rPr lang="en-US" dirty="0" smtClean="0"/>
            </a:br>
            <a:r>
              <a:rPr lang="en-US" i="1" dirty="0" smtClean="0"/>
              <a:t>My point with these seven thousand trees was that each would be a monument, consisting of a living part, the live tree, changing all the time, and a crystalline mass, maintaining its shape, size, and weight. This stone can be transformed only by taking from it, when a piece splinters off, say, never by growing. By placing these two objects side by side, the proportionality of the monument's two parts will never be the same. </a:t>
            </a:r>
          </a:p>
          <a:p>
            <a:endParaRPr lang="en-US" i="1" dirty="0"/>
          </a:p>
          <a:p>
            <a:r>
              <a:rPr lang="en-US" dirty="0" smtClean="0"/>
              <a:t>The </a:t>
            </a:r>
            <a:r>
              <a:rPr lang="en-US" dirty="0" err="1" smtClean="0"/>
              <a:t>Dia</a:t>
            </a:r>
            <a:r>
              <a:rPr lang="en-US" dirty="0" smtClean="0"/>
              <a:t> Art Foundation provided the initial financing for 7000 Oaks in Kassel.</a:t>
            </a:r>
          </a:p>
          <a:p>
            <a:endParaRPr lang="en-US" dirty="0" smtClean="0"/>
          </a:p>
          <a:p>
            <a:r>
              <a:rPr lang="en-US" dirty="0" smtClean="0"/>
              <a:t>In regard to the extensive urbanization of the setting the work was an extensive artistic and ecological intervention with the goal of enduringly altering the living space of the city. The project, though at first controversial, has become an important part Kassel's cityscape.</a:t>
            </a:r>
          </a:p>
          <a:p>
            <a:endParaRPr lang="en-US" dirty="0" smtClean="0"/>
          </a:p>
          <a:p>
            <a:r>
              <a:rPr lang="en-US" dirty="0" smtClean="0"/>
              <a:t>After five years, the project ended in 1987 on the occasion of </a:t>
            </a:r>
            <a:r>
              <a:rPr lang="en-US" dirty="0" smtClean="0">
                <a:hlinkClick r:id="rId2" tooltip="Documenta"/>
              </a:rPr>
              <a:t>documenta 8</a:t>
            </a:r>
            <a:r>
              <a:rPr lang="en-US" dirty="0" smtClean="0"/>
              <a:t>. It is still alive.</a:t>
            </a:r>
          </a:p>
          <a:p>
            <a:endParaRPr lang="en-US" dirty="0"/>
          </a:p>
        </p:txBody>
      </p:sp>
    </p:spTree>
    <p:extLst>
      <p:ext uri="{BB962C8B-B14F-4D97-AF65-F5344CB8AC3E}">
        <p14:creationId xmlns:p14="http://schemas.microsoft.com/office/powerpoint/2010/main" val="162173023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smtClean="0"/>
              <a:t>Spiral Jetty</a:t>
            </a:r>
            <a:br>
              <a:rPr lang="en-US" sz="2000" dirty="0" smtClean="0"/>
            </a:br>
            <a:r>
              <a:rPr lang="en-US" sz="2000" dirty="0" smtClean="0"/>
              <a:t>Robert Smithson</a:t>
            </a:r>
            <a:br>
              <a:rPr lang="en-US" sz="2000" dirty="0" smtClean="0"/>
            </a:br>
            <a:r>
              <a:rPr lang="en-US" sz="2000" dirty="0" smtClean="0"/>
              <a:t>1970</a:t>
            </a:r>
            <a:endParaRPr lang="en-US" sz="2000" dirty="0"/>
          </a:p>
        </p:txBody>
      </p:sp>
      <p:pic>
        <p:nvPicPr>
          <p:cNvPr id="4" name="Content Placeholder 3"/>
          <p:cNvPicPr>
            <a:picLocks noGrp="1" noChangeAspect="1"/>
          </p:cNvPicPr>
          <p:nvPr>
            <p:ph idx="1"/>
          </p:nvPr>
        </p:nvPicPr>
        <p:blipFill>
          <a:blip r:embed="rId2"/>
          <a:srcRect t="10060" b="10060"/>
          <a:stretch>
            <a:fillRect/>
          </a:stretch>
        </p:blipFill>
        <p:spPr/>
      </p:pic>
    </p:spTree>
    <p:extLst>
      <p:ext uri="{BB962C8B-B14F-4D97-AF65-F5344CB8AC3E}">
        <p14:creationId xmlns:p14="http://schemas.microsoft.com/office/powerpoint/2010/main" val="95654383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Nancy Holt</a:t>
            </a:r>
            <a:br>
              <a:rPr lang="en-US" dirty="0" smtClean="0"/>
            </a:br>
            <a:r>
              <a:rPr lang="en-US" dirty="0" smtClean="0"/>
              <a:t>Sun Tunnel</a:t>
            </a:r>
            <a:endParaRPr lang="en-US" dirty="0"/>
          </a:p>
        </p:txBody>
      </p:sp>
      <p:pic>
        <p:nvPicPr>
          <p:cNvPr id="4" name="Content Placeholder 3"/>
          <p:cNvPicPr>
            <a:picLocks noGrp="1" noChangeAspect="1"/>
          </p:cNvPicPr>
          <p:nvPr>
            <p:ph idx="1"/>
          </p:nvPr>
        </p:nvPicPr>
        <p:blipFill>
          <a:blip r:embed="rId2"/>
          <a:srcRect t="8650" b="8650"/>
          <a:stretch>
            <a:fillRect/>
          </a:stretch>
        </p:blipFill>
        <p:spPr/>
      </p:pic>
    </p:spTree>
    <p:extLst>
      <p:ext uri="{BB962C8B-B14F-4D97-AF65-F5344CB8AC3E}">
        <p14:creationId xmlns:p14="http://schemas.microsoft.com/office/powerpoint/2010/main" val="389390580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7404"/>
            <a:ext cx="8229600" cy="5888759"/>
          </a:xfrm>
        </p:spPr>
        <p:txBody>
          <a:bodyPr>
            <a:normAutofit fontScale="92500" lnSpcReduction="20000"/>
          </a:bodyPr>
          <a:lstStyle/>
          <a:p>
            <a:r>
              <a:rPr lang="en-US" sz="1800" dirty="0" smtClean="0"/>
              <a:t>"It is a very desolate area, but it is totally accessible, and it can be easily visited, making </a:t>
            </a:r>
            <a:r>
              <a:rPr lang="en-US" sz="1800" i="1" dirty="0" smtClean="0"/>
              <a:t>Sun Tunnels</a:t>
            </a:r>
            <a:r>
              <a:rPr lang="en-US" sz="1800" dirty="0" smtClean="0"/>
              <a:t> more accessible really than art in museums . . . A work like </a:t>
            </a:r>
            <a:r>
              <a:rPr lang="en-US" sz="1800" i="1" dirty="0" smtClean="0"/>
              <a:t>Sun Tunnels</a:t>
            </a:r>
            <a:r>
              <a:rPr lang="en-US" sz="1800" dirty="0" smtClean="0"/>
              <a:t> is always accessible . . . Eventually, as many people will see </a:t>
            </a:r>
            <a:r>
              <a:rPr lang="en-US" sz="1800" i="1" dirty="0" smtClean="0"/>
              <a:t>Sun Tunnels</a:t>
            </a:r>
            <a:r>
              <a:rPr lang="en-US" sz="1800" dirty="0" smtClean="0"/>
              <a:t> as would see many works in a city-in a museum anyway.”  Nancy Holt</a:t>
            </a:r>
          </a:p>
          <a:p>
            <a:endParaRPr lang="en-US" sz="1800" dirty="0"/>
          </a:p>
          <a:p>
            <a:r>
              <a:rPr lang="en-US" sz="1800" i="1" dirty="0" smtClean="0"/>
              <a:t>Sun Tunnels</a:t>
            </a:r>
            <a:r>
              <a:rPr lang="en-US" sz="1800" dirty="0" smtClean="0"/>
              <a:t> is located in the </a:t>
            </a:r>
            <a:r>
              <a:rPr lang="en-US" sz="1800" dirty="0" smtClean="0">
                <a:hlinkClick r:id="rId2" tooltip="Great Basin Desert"/>
              </a:rPr>
              <a:t>Great Basin Desert</a:t>
            </a:r>
            <a:r>
              <a:rPr lang="en-US" sz="1800" dirty="0" smtClean="0"/>
              <a:t> outside of the ghost town of </a:t>
            </a:r>
            <a:r>
              <a:rPr lang="en-US" sz="1800" dirty="0" smtClean="0">
                <a:hlinkClick r:id="rId3" tooltip="Lucin, Utah"/>
              </a:rPr>
              <a:t>Lucin, Utah</a:t>
            </a:r>
            <a:r>
              <a:rPr lang="en-US" sz="1800" dirty="0" smtClean="0"/>
              <a:t>. The work is a product of Holt’s interest in the great variation of intensity of the sun in the desert compared to the sun in the city</a:t>
            </a:r>
          </a:p>
          <a:p>
            <a:endParaRPr lang="en-US" sz="1800" dirty="0"/>
          </a:p>
          <a:p>
            <a:r>
              <a:rPr lang="en-US" sz="1800" dirty="0" smtClean="0"/>
              <a:t>The work consists of four massive concrete tunnels (18 feet long and nine feet in diameter), which are arranged in an “X” configuration to total a length of 86 feet (26 m). Each tunnel reacts differently to the sun, aligned with the sunrise, sunset, of the summer or winter solstice. Someone visiting the site would see the tunnels immediately with their contrast to the fairly undifferentiated desert landscape. Approaching the work, which can be seen one to one-and-a-half miles away, the viewer’s perception of space is questioned as the tunnels change views as a product of their landscape.</a:t>
            </a:r>
            <a:r>
              <a:rPr lang="en-US" sz="1800" baseline="30000" dirty="0" smtClean="0"/>
              <a:t> </a:t>
            </a:r>
            <a:r>
              <a:rPr lang="en-US" sz="1800" dirty="0" smtClean="0"/>
              <a:t>The tunnels not only provide a much-needed shelter from the sweltering desert sun, but once inside the dazzling effect of the play of light within the tunnels can be seen. The top of each tunnel has small holes, forming on each, the constellations of </a:t>
            </a:r>
            <a:r>
              <a:rPr lang="en-US" sz="1800" dirty="0" smtClean="0">
                <a:hlinkClick r:id="rId4" tooltip="Draco (constellation)"/>
              </a:rPr>
              <a:t>Draco</a:t>
            </a:r>
            <a:r>
              <a:rPr lang="en-US" sz="1800" dirty="0" smtClean="0"/>
              <a:t>, </a:t>
            </a:r>
            <a:r>
              <a:rPr lang="en-US" sz="1800" dirty="0" smtClean="0">
                <a:hlinkClick r:id="rId5" tooltip="Perseus (constellation)"/>
              </a:rPr>
              <a:t>Perseus</a:t>
            </a:r>
            <a:r>
              <a:rPr lang="en-US" sz="1800" dirty="0" smtClean="0"/>
              <a:t>, </a:t>
            </a:r>
            <a:r>
              <a:rPr lang="en-US" sz="1800" dirty="0" smtClean="0">
                <a:hlinkClick r:id="rId6" tooltip="Columba (constellation)"/>
              </a:rPr>
              <a:t>Columba</a:t>
            </a:r>
            <a:r>
              <a:rPr lang="en-US" sz="1800" dirty="0" smtClean="0"/>
              <a:t>, and </a:t>
            </a:r>
            <a:r>
              <a:rPr lang="en-US" sz="1800" dirty="0" smtClean="0">
                <a:hlinkClick r:id="rId7" tooltip="Capricornus"/>
              </a:rPr>
              <a:t>Capricorn</a:t>
            </a:r>
            <a:r>
              <a:rPr lang="en-US" sz="1800" dirty="0" smtClean="0"/>
              <a:t>, respectively.</a:t>
            </a:r>
            <a:r>
              <a:rPr lang="en-US" sz="1800" baseline="30000" dirty="0" smtClean="0"/>
              <a:t> </a:t>
            </a:r>
            <a:r>
              <a:rPr lang="en-US" sz="1800" dirty="0" smtClean="0"/>
              <a:t>The diameters of the holes differ in relation to the magnitude of the stars represented</a:t>
            </a:r>
            <a:r>
              <a:rPr lang="en-US" sz="1800" baseline="30000" dirty="0" smtClean="0">
                <a:hlinkClick r:id="rId8"/>
              </a:rPr>
              <a:t>]</a:t>
            </a:r>
            <a:r>
              <a:rPr lang="en-US" sz="1800" dirty="0" smtClean="0"/>
              <a:t> These holes cast spots of daylight in the dark interiors of the tunnels, which appear almost like stars. Holt has said of the tunnels, "It’s an inversion of the sky/ground relationship-bringing the sky down to the </a:t>
            </a:r>
            <a:r>
              <a:rPr lang="en-US" sz="1800" dirty="0" err="1" smtClean="0"/>
              <a:t>earth.”This</a:t>
            </a:r>
            <a:r>
              <a:rPr lang="en-US" sz="1800" dirty="0" smtClean="0"/>
              <a:t> is a common theme in Holt’s work. She sometimes creates this relationship with reflecting pools and shadow patterns marked on the ground, like in her work </a:t>
            </a:r>
            <a:r>
              <a:rPr lang="en-US" sz="1800" i="1" dirty="0" smtClean="0"/>
              <a:t>Star Crossed</a:t>
            </a:r>
            <a:r>
              <a:rPr lang="en-US" sz="3300" baseline="30000" dirty="0" smtClean="0"/>
              <a:t>1973-76</a:t>
            </a:r>
            <a:endParaRPr lang="en-US" sz="3300" dirty="0" smtClean="0"/>
          </a:p>
          <a:p>
            <a:endParaRPr lang="en-US" sz="1800" dirty="0"/>
          </a:p>
        </p:txBody>
      </p:sp>
    </p:spTree>
    <p:extLst>
      <p:ext uri="{BB962C8B-B14F-4D97-AF65-F5344CB8AC3E}">
        <p14:creationId xmlns:p14="http://schemas.microsoft.com/office/powerpoint/2010/main" val="243156738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638300" y="0"/>
            <a:ext cx="5856533" cy="6858000"/>
          </a:xfrm>
          <a:prstGeom prst="rect">
            <a:avLst/>
          </a:prstGeom>
        </p:spPr>
      </p:pic>
    </p:spTree>
    <p:extLst>
      <p:ext uri="{BB962C8B-B14F-4D97-AF65-F5344CB8AC3E}">
        <p14:creationId xmlns:p14="http://schemas.microsoft.com/office/powerpoint/2010/main" val="79556128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Richard Long</a:t>
            </a:r>
            <a:br>
              <a:rPr lang="en-US" dirty="0" smtClean="0"/>
            </a:br>
            <a:r>
              <a:rPr lang="en-US" dirty="0" smtClean="0"/>
              <a:t>A LINE MADE BY WALKING</a:t>
            </a:r>
            <a:endParaRPr lang="en-US" dirty="0"/>
          </a:p>
        </p:txBody>
      </p:sp>
      <p:sp>
        <p:nvSpPr>
          <p:cNvPr id="3" name="Content Placeholder 2"/>
          <p:cNvSpPr>
            <a:spLocks noGrp="1"/>
          </p:cNvSpPr>
          <p:nvPr>
            <p:ph idx="1"/>
          </p:nvPr>
        </p:nvSpPr>
        <p:spPr/>
        <p:txBody>
          <a:bodyPr>
            <a:normAutofit/>
          </a:bodyPr>
          <a:lstStyle/>
          <a:p>
            <a:endParaRPr lang="en-US" dirty="0" smtClean="0"/>
          </a:p>
          <a:p>
            <a:r>
              <a:rPr lang="en-US" dirty="0" smtClean="0"/>
              <a:t>In the nature of things:</a:t>
            </a:r>
            <a:br>
              <a:rPr lang="en-US" dirty="0" smtClean="0"/>
            </a:br>
            <a:r>
              <a:rPr lang="en-US" dirty="0" smtClean="0"/>
              <a:t>Art about mobility, lightness and freedom.</a:t>
            </a:r>
            <a:br>
              <a:rPr lang="en-US" dirty="0" smtClean="0"/>
            </a:br>
            <a:r>
              <a:rPr lang="en-US" dirty="0" smtClean="0"/>
              <a:t>Simple creative acts of walking and marking</a:t>
            </a:r>
            <a:br>
              <a:rPr lang="en-US" dirty="0" smtClean="0"/>
            </a:br>
            <a:r>
              <a:rPr lang="en-US" dirty="0" smtClean="0"/>
              <a:t>about place, locality, time, distance and measurement.</a:t>
            </a:r>
            <a:br>
              <a:rPr lang="en-US" dirty="0" smtClean="0"/>
            </a:br>
            <a:r>
              <a:rPr lang="en-US" dirty="0" smtClean="0"/>
              <a:t>Works using raw materials and my human scale in the reality of landscapes.</a:t>
            </a:r>
            <a:endParaRPr lang="en-US" dirty="0"/>
          </a:p>
        </p:txBody>
      </p:sp>
    </p:spTree>
    <p:extLst>
      <p:ext uri="{BB962C8B-B14F-4D97-AF65-F5344CB8AC3E}">
        <p14:creationId xmlns:p14="http://schemas.microsoft.com/office/powerpoint/2010/main" val="214257045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dirty="0"/>
          </a:p>
        </p:txBody>
      </p:sp>
      <p:pic>
        <p:nvPicPr>
          <p:cNvPr id="4" name="Content Placeholder 3"/>
          <p:cNvPicPr>
            <a:picLocks noGrp="1" noChangeAspect="1"/>
          </p:cNvPicPr>
          <p:nvPr>
            <p:ph idx="1"/>
          </p:nvPr>
        </p:nvPicPr>
        <p:blipFill>
          <a:blip r:embed="rId2"/>
          <a:srcRect t="8312" b="8312"/>
          <a:stretch>
            <a:fillRect/>
          </a:stretch>
        </p:blipFill>
        <p:spPr/>
      </p:pic>
    </p:spTree>
    <p:extLst>
      <p:ext uri="{BB962C8B-B14F-4D97-AF65-F5344CB8AC3E}">
        <p14:creationId xmlns:p14="http://schemas.microsoft.com/office/powerpoint/2010/main" val="206182681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t="13336" b="13336"/>
          <a:stretch>
            <a:fillRect/>
          </a:stretch>
        </p:blipFill>
        <p:spPr/>
      </p:pic>
    </p:spTree>
    <p:extLst>
      <p:ext uri="{BB962C8B-B14F-4D97-AF65-F5344CB8AC3E}">
        <p14:creationId xmlns:p14="http://schemas.microsoft.com/office/powerpoint/2010/main" val="375222672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t="9202" b="9202"/>
          <a:stretch>
            <a:fillRect/>
          </a:stretch>
        </p:blipFill>
        <p:spPr/>
      </p:pic>
    </p:spTree>
    <p:extLst>
      <p:ext uri="{BB962C8B-B14F-4D97-AF65-F5344CB8AC3E}">
        <p14:creationId xmlns:p14="http://schemas.microsoft.com/office/powerpoint/2010/main" val="101083193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rcRect t="7301" b="7301"/>
          <a:stretch>
            <a:fillRect/>
          </a:stretch>
        </p:blipFill>
        <p:spPr/>
      </p:pic>
    </p:spTree>
    <p:extLst>
      <p:ext uri="{BB962C8B-B14F-4D97-AF65-F5344CB8AC3E}">
        <p14:creationId xmlns:p14="http://schemas.microsoft.com/office/powerpoint/2010/main" val="161063336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Walter de Maria</a:t>
            </a:r>
            <a:br>
              <a:rPr lang="en-US" sz="3200" dirty="0" smtClean="0"/>
            </a:br>
            <a:r>
              <a:rPr lang="en-US" sz="3200" dirty="0" smtClean="0"/>
              <a:t>Lightening Fields</a:t>
            </a:r>
            <a:endParaRPr lang="en-US" sz="3200" dirty="0"/>
          </a:p>
        </p:txBody>
      </p:sp>
      <p:pic>
        <p:nvPicPr>
          <p:cNvPr id="4" name="Content Placeholder 3"/>
          <p:cNvPicPr>
            <a:picLocks noGrp="1" noChangeAspect="1"/>
          </p:cNvPicPr>
          <p:nvPr>
            <p:ph idx="1"/>
          </p:nvPr>
        </p:nvPicPr>
        <p:blipFill>
          <a:blip r:embed="rId2"/>
          <a:srcRect t="11235" b="11235"/>
          <a:stretch>
            <a:fillRect/>
          </a:stretch>
        </p:blipFill>
        <p:spPr>
          <a:xfrm>
            <a:off x="457200" y="2086870"/>
            <a:ext cx="8229600" cy="4525963"/>
          </a:xfrm>
        </p:spPr>
      </p:pic>
    </p:spTree>
    <p:extLst>
      <p:ext uri="{BB962C8B-B14F-4D97-AF65-F5344CB8AC3E}">
        <p14:creationId xmlns:p14="http://schemas.microsoft.com/office/powerpoint/2010/main" val="46472467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dirty="0" smtClean="0"/>
              <a:t>Long-term installation in</a:t>
            </a:r>
            <a:br>
              <a:rPr lang="en-US" sz="2400" dirty="0" smtClean="0"/>
            </a:br>
            <a:r>
              <a:rPr lang="en-US" sz="2400" dirty="0" smtClean="0"/>
              <a:t>Western New Mexico</a:t>
            </a:r>
            <a:br>
              <a:rPr lang="en-US" sz="2400" dirty="0" smtClean="0"/>
            </a:br>
            <a:r>
              <a:rPr lang="en-US" sz="2400" dirty="0" smtClean="0"/>
              <a:t>DIA Foundation</a:t>
            </a:r>
            <a:endParaRPr lang="en-US" sz="2400" dirty="0"/>
          </a:p>
        </p:txBody>
      </p:sp>
      <p:pic>
        <p:nvPicPr>
          <p:cNvPr id="4" name="Content Placeholder 3"/>
          <p:cNvPicPr>
            <a:picLocks noGrp="1" noChangeAspect="1"/>
          </p:cNvPicPr>
          <p:nvPr>
            <p:ph idx="1"/>
          </p:nvPr>
        </p:nvPicPr>
        <p:blipFill>
          <a:blip r:embed="rId2"/>
          <a:srcRect t="8652" b="8652"/>
          <a:stretch>
            <a:fillRect/>
          </a:stretch>
        </p:blipFill>
        <p:spPr/>
      </p:pic>
    </p:spTree>
    <p:extLst>
      <p:ext uri="{BB962C8B-B14F-4D97-AF65-F5344CB8AC3E}">
        <p14:creationId xmlns:p14="http://schemas.microsoft.com/office/powerpoint/2010/main" val="77990739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b="1" dirty="0" smtClean="0">
                <a:hlinkClick r:id="rId2"/>
              </a:rPr>
              <a:t>Robert Smithson</a:t>
            </a:r>
            <a:r>
              <a:rPr lang="en-US" b="1" dirty="0" smtClean="0"/>
              <a:t>, </a:t>
            </a:r>
            <a:r>
              <a:rPr lang="en-US" b="1" i="1" dirty="0" smtClean="0"/>
              <a:t>Spiral Jetty</a:t>
            </a:r>
            <a:r>
              <a:rPr lang="en-US" b="1" dirty="0" smtClean="0"/>
              <a:t>, 1970</a:t>
            </a:r>
          </a:p>
          <a:p>
            <a:r>
              <a:rPr lang="en-US" b="1" dirty="0" smtClean="0"/>
              <a:t>This piece by Smithson is the classic example of an earthwork, or a piece of art that rejects the traditional notions of a studio space and is instead created in the natural environment. More specifically, </a:t>
            </a:r>
            <a:r>
              <a:rPr lang="en-US" b="1" i="1" dirty="0" smtClean="0"/>
              <a:t>Spiral Jetty</a:t>
            </a:r>
            <a:r>
              <a:rPr lang="en-US" b="1" dirty="0" smtClean="0"/>
              <a:t> is an example of Smithson’s interest with entropic earthworks, or the tendency of forms in nature to simplify and decay over time. Smithson specifically chose the Great Salt Lake in Utah for the site because it already expressed the increasing decay and disorganization that characterizes entropy through the residue of salt left behind after evaporation. As a site-specific installation, this piece is only able to be known by actually traveling to the piece; however, it is one of Smithson’s most well-documented works and the photographs of its creation function as a surrogate of the piece itself.</a:t>
            </a:r>
          </a:p>
          <a:p>
            <a:endParaRPr lang="en-US" dirty="0"/>
          </a:p>
        </p:txBody>
      </p:sp>
    </p:spTree>
    <p:extLst>
      <p:ext uri="{BB962C8B-B14F-4D97-AF65-F5344CB8AC3E}">
        <p14:creationId xmlns:p14="http://schemas.microsoft.com/office/powerpoint/2010/main" val="359317595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i="1" dirty="0" smtClean="0">
                <a:hlinkClick r:id="rId2" tooltip="The Lightning Field"/>
              </a:rPr>
              <a:t>The Lightning Field</a:t>
            </a:r>
            <a:r>
              <a:rPr lang="en-US" dirty="0" smtClean="0"/>
              <a:t> (1977) is De Maria’s best-known work. It consists of 400 stainless steel posts arranged in a calculated grid over an area of 1 mile × 1 km. The time of day and weather change the optical effects. It also lights up during </a:t>
            </a:r>
            <a:r>
              <a:rPr lang="en-US" dirty="0" smtClean="0">
                <a:hlinkClick r:id="rId3" tooltip="Thunder storms"/>
              </a:rPr>
              <a:t>thunder storms</a:t>
            </a:r>
            <a:r>
              <a:rPr lang="en-US" dirty="0" smtClean="0"/>
              <a:t>.</a:t>
            </a:r>
            <a:r>
              <a:rPr lang="en-US" baseline="30000" dirty="0" smtClean="0"/>
              <a:t> </a:t>
            </a:r>
            <a:r>
              <a:rPr lang="en-US" dirty="0" smtClean="0"/>
              <a:t>The field is commissioned and maintained by </a:t>
            </a:r>
            <a:r>
              <a:rPr lang="en-US" dirty="0" smtClean="0">
                <a:hlinkClick r:id="rId4" tooltip="Dia Art Foundation"/>
              </a:rPr>
              <a:t>Dia Art Foundation</a:t>
            </a:r>
            <a:r>
              <a:rPr lang="en-US" dirty="0" smtClean="0"/>
              <a:t>.</a:t>
            </a:r>
          </a:p>
          <a:p>
            <a:endParaRPr lang="en-US" dirty="0"/>
          </a:p>
        </p:txBody>
      </p:sp>
    </p:spTree>
    <p:extLst>
      <p:ext uri="{BB962C8B-B14F-4D97-AF65-F5344CB8AC3E}">
        <p14:creationId xmlns:p14="http://schemas.microsoft.com/office/powerpoint/2010/main" val="3011191817"/>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t>The New York Earth Room</a:t>
            </a:r>
            <a:br>
              <a:rPr lang="en-US" sz="3200" dirty="0" smtClean="0"/>
            </a:br>
            <a:r>
              <a:rPr lang="en-US" sz="3200" dirty="0" smtClean="0"/>
              <a:t>141 Wooster Street</a:t>
            </a:r>
            <a:br>
              <a:rPr lang="en-US" sz="3200" dirty="0" smtClean="0"/>
            </a:br>
            <a:r>
              <a:rPr lang="en-US" sz="3200" dirty="0" smtClean="0"/>
              <a:t>1977</a:t>
            </a:r>
            <a:endParaRPr lang="en-US" sz="3200" dirty="0"/>
          </a:p>
        </p:txBody>
      </p:sp>
      <p:pic>
        <p:nvPicPr>
          <p:cNvPr id="4" name="Content Placeholder 3"/>
          <p:cNvPicPr>
            <a:picLocks noGrp="1" noChangeAspect="1"/>
          </p:cNvPicPr>
          <p:nvPr>
            <p:ph idx="1"/>
          </p:nvPr>
        </p:nvPicPr>
        <p:blipFill>
          <a:blip r:embed="rId2"/>
          <a:srcRect l="-18970" r="-18970"/>
          <a:stretch>
            <a:fillRect/>
          </a:stretch>
        </p:blipFill>
        <p:spPr/>
      </p:pic>
    </p:spTree>
    <p:extLst>
      <p:ext uri="{BB962C8B-B14F-4D97-AF65-F5344CB8AC3E}">
        <p14:creationId xmlns:p14="http://schemas.microsoft.com/office/powerpoint/2010/main" val="289132996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t="29376" b="29376"/>
          <a:stretch>
            <a:fillRect/>
          </a:stretch>
        </p:blipFill>
        <p:spPr/>
      </p:pic>
    </p:spTree>
    <p:extLst>
      <p:ext uri="{BB962C8B-B14F-4D97-AF65-F5344CB8AC3E}">
        <p14:creationId xmlns:p14="http://schemas.microsoft.com/office/powerpoint/2010/main" val="241893551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rcRect t="13433" b="13433"/>
          <a:stretch>
            <a:fillRect/>
          </a:stretch>
        </p:blipFill>
        <p:spPr/>
      </p:pic>
    </p:spTree>
    <p:extLst>
      <p:ext uri="{BB962C8B-B14F-4D97-AF65-F5344CB8AC3E}">
        <p14:creationId xmlns:p14="http://schemas.microsoft.com/office/powerpoint/2010/main" val="16008897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Amarillo Ramp</a:t>
            </a:r>
            <a:endParaRPr lang="en-US" sz="2400" dirty="0"/>
          </a:p>
        </p:txBody>
      </p:sp>
      <p:pic>
        <p:nvPicPr>
          <p:cNvPr id="4" name="Content Placeholder 3"/>
          <p:cNvPicPr>
            <a:picLocks noGrp="1" noChangeAspect="1"/>
          </p:cNvPicPr>
          <p:nvPr>
            <p:ph idx="1"/>
          </p:nvPr>
        </p:nvPicPr>
        <p:blipFill>
          <a:blip r:embed="rId2"/>
          <a:srcRect t="22502" b="22502"/>
          <a:stretch>
            <a:fillRect/>
          </a:stretch>
        </p:blipFill>
        <p:spPr/>
      </p:pic>
    </p:spTree>
    <p:extLst>
      <p:ext uri="{BB962C8B-B14F-4D97-AF65-F5344CB8AC3E}">
        <p14:creationId xmlns:p14="http://schemas.microsoft.com/office/powerpoint/2010/main" val="341570627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dirty="0" smtClean="0">
                <a:effectLst/>
              </a:rPr>
              <a:t>Nature is never finished.</a:t>
            </a:r>
            <a:br>
              <a:rPr lang="en-US" sz="2800" dirty="0" smtClean="0">
                <a:effectLst/>
              </a:rPr>
            </a:br>
            <a:r>
              <a:rPr lang="en-US" sz="2800" dirty="0" smtClean="0">
                <a:effectLst/>
                <a:hlinkClick r:id="rId2"/>
              </a:rPr>
              <a:t>Robert Smithson </a:t>
            </a:r>
            <a:r>
              <a:rPr lang="en-US" sz="2800" dirty="0" smtClean="0">
                <a:effectLst/>
              </a:rPr>
              <a:t/>
            </a:r>
            <a:br>
              <a:rPr lang="en-US" sz="2800" dirty="0" smtClean="0">
                <a:effectLst/>
              </a:rPr>
            </a:br>
            <a:endParaRPr lang="en-US" sz="2800" dirty="0"/>
          </a:p>
        </p:txBody>
      </p:sp>
      <p:sp>
        <p:nvSpPr>
          <p:cNvPr id="3" name="Content Placeholder 2"/>
          <p:cNvSpPr>
            <a:spLocks noGrp="1"/>
          </p:cNvSpPr>
          <p:nvPr>
            <p:ph idx="1"/>
          </p:nvPr>
        </p:nvSpPr>
        <p:spPr/>
        <p:txBody>
          <a:bodyPr>
            <a:normAutofit lnSpcReduction="10000"/>
          </a:bodyPr>
          <a:lstStyle/>
          <a:p>
            <a:r>
              <a:rPr lang="en-US" sz="2000" u="sng" dirty="0" smtClean="0">
                <a:hlinkClick r:id="rId3" tooltip="view quote"/>
              </a:rPr>
              <a:t>I am for an art that takes into account the direct effect of the elements as they exist from day to day apart from representation.</a:t>
            </a:r>
            <a:r>
              <a:rPr lang="en-US" sz="2000" u="sng" dirty="0" smtClean="0"/>
              <a:t/>
            </a:r>
            <a:br>
              <a:rPr lang="en-US" sz="2000" u="sng" dirty="0" smtClean="0"/>
            </a:br>
            <a:endParaRPr lang="en-US" sz="2000" u="sng" dirty="0" smtClean="0"/>
          </a:p>
          <a:p>
            <a:r>
              <a:rPr lang="en-US" sz="2000" dirty="0" smtClean="0">
                <a:hlinkClick r:id="rId4" tooltip="view quote"/>
              </a:rPr>
              <a:t>Objects in a park suggest static repose rather than any ongoing dialectic. Parks are finished landscapes for finished art .</a:t>
            </a:r>
            <a:endParaRPr lang="en-US" sz="2000" dirty="0" smtClean="0"/>
          </a:p>
          <a:p>
            <a:endParaRPr lang="en-US" sz="2000" u="sng" dirty="0"/>
          </a:p>
          <a:p>
            <a:r>
              <a:rPr lang="en-US" sz="2000" dirty="0" smtClean="0"/>
              <a:t>Language should find itself in the physical world, and not end up locked in an idea in somebody's head.</a:t>
            </a:r>
          </a:p>
          <a:p>
            <a:endParaRPr lang="en-US" sz="2000" u="sng" dirty="0"/>
          </a:p>
          <a:p>
            <a:r>
              <a:rPr lang="en-US" sz="2000" dirty="0" smtClean="0">
                <a:hlinkClick r:id="rId5" tooltip="view quote"/>
              </a:rPr>
              <a:t>Mistakes and dead-ends often mean more to these artists than any proven problem.</a:t>
            </a:r>
            <a:endParaRPr lang="en-US" sz="2000" dirty="0" smtClean="0"/>
          </a:p>
          <a:p>
            <a:endParaRPr lang="en-US" sz="2000" dirty="0" smtClean="0"/>
          </a:p>
          <a:p>
            <a:r>
              <a:rPr lang="en-US" sz="2000" dirty="0" smtClean="0"/>
              <a:t>Painting, sculpture and architecture are finished, but the art habit continues.</a:t>
            </a:r>
            <a:endParaRPr lang="en-US" sz="2000" u="sng" dirty="0"/>
          </a:p>
        </p:txBody>
      </p:sp>
    </p:spTree>
    <p:extLst>
      <p:ext uri="{BB962C8B-B14F-4D97-AF65-F5344CB8AC3E}">
        <p14:creationId xmlns:p14="http://schemas.microsoft.com/office/powerpoint/2010/main" val="1157567574"/>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EARTHWORKS</a:t>
            </a:r>
            <a:endParaRPr lang="en-US" dirty="0"/>
          </a:p>
        </p:txBody>
      </p:sp>
      <p:sp>
        <p:nvSpPr>
          <p:cNvPr id="3" name="Content Placeholder 2"/>
          <p:cNvSpPr>
            <a:spLocks noGrp="1"/>
          </p:cNvSpPr>
          <p:nvPr>
            <p:ph idx="1"/>
          </p:nvPr>
        </p:nvSpPr>
        <p:spPr/>
        <p:txBody>
          <a:bodyPr>
            <a:normAutofit lnSpcReduction="10000"/>
          </a:bodyPr>
          <a:lstStyle/>
          <a:p>
            <a:r>
              <a:rPr lang="en-US" sz="2000" dirty="0" smtClean="0"/>
              <a:t>NAMED AFTER A DYSTOPIAN SCIENCE FICTION NOVEL BY BRIAN W. ALDISS ABOUT A FUTURE IN WHICH EVENT SOIL HAS BECOME A PRECIOUS COMMODITY, THE ‘EARTHWORKS’ SHOW DELIVERED A POINTEDLY PESSIMISTIC COMMENT ON THE CURRENT STATE OF AMERICA’S ENVIRONMENT AND IT’S FUTURE.</a:t>
            </a:r>
          </a:p>
          <a:p>
            <a:endParaRPr lang="en-US" sz="2000" dirty="0"/>
          </a:p>
          <a:p>
            <a:r>
              <a:rPr lang="en-US" sz="2000" dirty="0" smtClean="0"/>
              <a:t>IN OCTOBER 1968, AT THE HEIGHT OF THE VIETNAM WAR, SIX MONTHS AFTER THE STUDENT RIOTS OF PARIS, ARTIST ROBERT SMITHSON ORGANIZED AN EXHIBITION AT DWAN GALLERY IN NYC TITLED SIMPLY</a:t>
            </a:r>
          </a:p>
          <a:p>
            <a:r>
              <a:rPr lang="en-US" sz="2000" dirty="0" smtClean="0"/>
              <a:t>‘EARTHWORKS.’ ALL OF THE WORKS POSED AN EXPLICIT CHALLENGE TO CONVENTIONAL NOTIONS OF EXHIBITION AND SALES, IN THAT THEY WERE EITHER TOO LARGE OR TOO UNWIELDY TO BE COLLECTED; MOST WERE REPRESENTED ONLY BY PHOTOGRAPHS, FURTHER EMPHASIZING THEIR RESISTANCE TO ACQUISITION.</a:t>
            </a:r>
            <a:endParaRPr lang="en-US" sz="2000" dirty="0"/>
          </a:p>
        </p:txBody>
      </p:sp>
    </p:spTree>
    <p:extLst>
      <p:ext uri="{BB962C8B-B14F-4D97-AF65-F5344CB8AC3E}">
        <p14:creationId xmlns:p14="http://schemas.microsoft.com/office/powerpoint/2010/main" val="103723496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MICHAEL HEIZER</a:t>
            </a:r>
            <a:br>
              <a:rPr lang="en-US" sz="2400" dirty="0" smtClean="0"/>
            </a:br>
            <a:r>
              <a:rPr lang="en-US" sz="2400" dirty="0" smtClean="0"/>
              <a:t>DOUBLE NEGATIVE</a:t>
            </a:r>
            <a:endParaRPr lang="en-US" sz="2400" dirty="0"/>
          </a:p>
        </p:txBody>
      </p:sp>
      <p:pic>
        <p:nvPicPr>
          <p:cNvPr id="4" name="Content Placeholder 3"/>
          <p:cNvPicPr>
            <a:picLocks noGrp="1" noChangeAspect="1"/>
          </p:cNvPicPr>
          <p:nvPr>
            <p:ph idx="1"/>
          </p:nvPr>
        </p:nvPicPr>
        <p:blipFill>
          <a:blip r:embed="rId2"/>
          <a:srcRect t="17522" b="17522"/>
          <a:stretch>
            <a:fillRect/>
          </a:stretch>
        </p:blipFill>
        <p:spPr/>
      </p:pic>
    </p:spTree>
    <p:extLst>
      <p:ext uri="{BB962C8B-B14F-4D97-AF65-F5344CB8AC3E}">
        <p14:creationId xmlns:p14="http://schemas.microsoft.com/office/powerpoint/2010/main" val="64458551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169</TotalTime>
  <Words>876</Words>
  <Application>Microsoft Macintosh PowerPoint</Application>
  <PresentationFormat>On-screen Show (4:3)</PresentationFormat>
  <Paragraphs>55</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“Instead of using a paintbrush to make his art, Robert Morris  would like to use a bulldozer.”  Robert SMITHSON Towards the Development of an Ari Terminal Site, 1967”</vt:lpstr>
      <vt:lpstr>Spiral Jetty Robert Smithson 1970</vt:lpstr>
      <vt:lpstr>PowerPoint Presentation</vt:lpstr>
      <vt:lpstr>PowerPoint Presentation</vt:lpstr>
      <vt:lpstr>PowerPoint Presentation</vt:lpstr>
      <vt:lpstr>Amarillo Ramp</vt:lpstr>
      <vt:lpstr>Nature is never finished. Robert Smithson  </vt:lpstr>
      <vt:lpstr>EARTHWORKS</vt:lpstr>
      <vt:lpstr>MICHAEL HEIZER DOUBLE NEGATIVE</vt:lpstr>
      <vt:lpstr>"There is nothing there, yet it is still a sculpture."  -Michael Heizer</vt:lpstr>
      <vt:lpstr>MICHAEL HEIZER</vt:lpstr>
      <vt:lpstr>PowerPoint Presentation</vt:lpstr>
      <vt:lpstr>PowerPoint Presentation</vt:lpstr>
      <vt:lpstr>Levitated Mass LACMA MICHAEL HEIZER 2012</vt:lpstr>
      <vt:lpstr>DENNIS OPPENHEIM From Point to Point </vt:lpstr>
      <vt:lpstr>Excerpt from an interview with J.W. Morson, published in Kiosk, Vol 11, Spring 1994:     JWM: Do you have a muse? DO: No, I have to somehow trap this thing. I have to go after it through a sensory approach with all the senses operating in tangent- operating outside myself- sort of prowling this featureless thing until I can see it. And quite often, even with that, it's not good enough. You see, this wouldn't be an interesting profession unless it was really difficult.  Parallel Stress 1970</vt:lpstr>
      <vt:lpstr>Joseph Beuys 7000 Oaks West 22nd street nyc</vt:lpstr>
      <vt:lpstr>7000 OAKS</vt:lpstr>
      <vt:lpstr>Joseph Beuys 1921-1986</vt:lpstr>
      <vt:lpstr>Nancy Holt Sun Tunnel</vt:lpstr>
      <vt:lpstr>PowerPoint Presentation</vt:lpstr>
      <vt:lpstr>PowerPoint Presentation</vt:lpstr>
      <vt:lpstr>Richard Long A LINE MADE BY WALKING</vt:lpstr>
      <vt:lpstr>PowerPoint Presentation</vt:lpstr>
      <vt:lpstr>PowerPoint Presentation</vt:lpstr>
      <vt:lpstr>PowerPoint Presentation</vt:lpstr>
      <vt:lpstr>PowerPoint Presentation</vt:lpstr>
      <vt:lpstr>Walter de Maria Lightening Fields</vt:lpstr>
      <vt:lpstr>Long-term installation in Western New Mexico DIA Foundation</vt:lpstr>
      <vt:lpstr>PowerPoint Presentation</vt:lpstr>
      <vt:lpstr>The New York Earth Room 141 Wooster Street 1977</vt:lpstr>
    </vt:vector>
  </TitlesOfParts>
  <Company>emory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“Instead of using a paintbrush to make his art, Robert Morris  would like to use a bulldozer.”  Robert SMITHSON Towards the Development of an Ari Terminal Site, 1967”</dc:title>
  <dc:creator>Linda Armstrong</dc:creator>
  <cp:lastModifiedBy>Ruth Dusseault</cp:lastModifiedBy>
  <cp:revision>22</cp:revision>
  <dcterms:created xsi:type="dcterms:W3CDTF">2013-05-14T14:05:46Z</dcterms:created>
  <dcterms:modified xsi:type="dcterms:W3CDTF">2016-07-19T14:48:43Z</dcterms:modified>
</cp:coreProperties>
</file>